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28.png" ContentType="image/png"/>
  <Override PartName="/ppt/media/image1.jpeg" ContentType="image/jpeg"/>
  <Override PartName="/ppt/media/image2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21.png" ContentType="image/png"/>
  <Override PartName="/ppt/media/image6.jpeg" ContentType="image/jpeg"/>
  <Override PartName="/ppt/media/image7.png" ContentType="image/png"/>
  <Override PartName="/ppt/media/image8.jpeg" ContentType="image/jpe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8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0.jpeg" ContentType="image/jpeg"/>
  <Override PartName="/ppt/media/image22.png" ContentType="image/png"/>
  <Override PartName="/ppt/media/image23.jpeg" ContentType="image/jpe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9.jpeg" ContentType="image/jpeg"/>
  <Override PartName="/ppt/media/image30.png" ContentType="image/png"/>
  <Override PartName="/ppt/media/image31.png" ContentType="image/png"/>
  <Override PartName="/ppt/media/image3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400" cy="62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400" cy="34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hyperlink" Target="https://creativecommons.pl/poznaj-licencje-creative-commons/" TargetMode="External"/><Relationship Id="rId3" Type="http://schemas.openxmlformats.org/officeDocument/2006/relationships/hyperlink" Target="https://pl.wikipedia.org/wiki/Mona_Lisa#/media/Plik:Mona_Lisa,_by_Leonardo_da_Vinci,_from_C2RMF_retouched.jpg" TargetMode="External"/><Relationship Id="rId4" Type="http://schemas.openxmlformats.org/officeDocument/2006/relationships/hyperlink" Target="https://pl.wikipedia.org/wiki/Mona_Lisa#/media/Plik:Mona_Lisa,_by_Leonardo_da_Vinci,_from_C2RMF_retouched.jpg" TargetMode="External"/><Relationship Id="rId5" Type="http://schemas.openxmlformats.org/officeDocument/2006/relationships/hyperlink" Target="https://pl.wikipedia.org/wiki/Mona_Lisa#/media/Plik:Mona_Lisa,_by_Leonardo_da_Vinci,_from_C2RMF_retouched.jpg" TargetMode="External"/><Relationship Id="rId6" Type="http://schemas.openxmlformats.org/officeDocument/2006/relationships/hyperlink" Target="https://commons.wikimedia.org/wiki/File:Pyramide_du_louvre_de_nuit_-_pano_360.jpg#/media/File:Pyramide_du_louvre_de_nuit_-_pano_360.jpg" TargetMode="External"/><Relationship Id="rId7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s://www.artsteps.com/view/60a776221b3603b69a9b7ef2" TargetMode="External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39;p27" descr=""/>
          <p:cNvPicPr/>
          <p:nvPr/>
        </p:nvPicPr>
        <p:blipFill>
          <a:blip r:embed="rId1"/>
          <a:stretch/>
        </p:blipFill>
        <p:spPr>
          <a:xfrm>
            <a:off x="6291000" y="1440"/>
            <a:ext cx="2860920" cy="5139720"/>
          </a:xfrm>
          <a:prstGeom prst="rect">
            <a:avLst/>
          </a:prstGeom>
          <a:ln w="0"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875160" y="1387800"/>
            <a:ext cx="6490080" cy="11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Arial"/>
                <a:ea typeface="Arial"/>
              </a:rPr>
              <a:t>Bezpłatne narzędzia, dzięki którym dodasz do wystawy elementy rzeczywistości rozszerzonej i wirtualnej oraz eksponaty 3D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060560" y="2571840"/>
            <a:ext cx="90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18616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55" name="Google Shape;142;p27" descr=""/>
          <p:cNvPicPr/>
          <p:nvPr/>
        </p:nvPicPr>
        <p:blipFill>
          <a:blip r:embed="rId2"/>
          <a:stretch/>
        </p:blipFill>
        <p:spPr>
          <a:xfrm>
            <a:off x="273240" y="176400"/>
            <a:ext cx="1571760" cy="106596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143;p27" descr=""/>
          <p:cNvPicPr/>
          <p:nvPr/>
        </p:nvPicPr>
        <p:blipFill>
          <a:blip r:embed="rId3"/>
          <a:stretch/>
        </p:blipFill>
        <p:spPr>
          <a:xfrm>
            <a:off x="98280" y="4224600"/>
            <a:ext cx="6293880" cy="87480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144;p27" descr=""/>
          <p:cNvPicPr/>
          <p:nvPr/>
        </p:nvPicPr>
        <p:blipFill>
          <a:blip r:embed="rId4"/>
          <a:stretch/>
        </p:blipFill>
        <p:spPr>
          <a:xfrm>
            <a:off x="8187480" y="168840"/>
            <a:ext cx="853200" cy="511560"/>
          </a:xfrm>
          <a:prstGeom prst="rect">
            <a:avLst/>
          </a:prstGeom>
          <a:ln w="0">
            <a:noFill/>
          </a:ln>
        </p:spPr>
      </p:pic>
      <p:pic>
        <p:nvPicPr>
          <p:cNvPr id="158" name="Google Shape;145;p27" descr=""/>
          <p:cNvPicPr/>
          <p:nvPr/>
        </p:nvPicPr>
        <p:blipFill>
          <a:blip r:embed="rId5"/>
          <a:stretch/>
        </p:blipFill>
        <p:spPr>
          <a:xfrm>
            <a:off x="7553520" y="176400"/>
            <a:ext cx="449280" cy="496080"/>
          </a:xfrm>
          <a:prstGeom prst="rect">
            <a:avLst/>
          </a:prstGeom>
          <a:ln w="0">
            <a:noFill/>
          </a:ln>
        </p:spPr>
      </p:pic>
      <p:sp>
        <p:nvSpPr>
          <p:cNvPr id="159" name="CustomShape 3"/>
          <p:cNvSpPr/>
          <p:nvPr/>
        </p:nvSpPr>
        <p:spPr>
          <a:xfrm>
            <a:off x="978480" y="2901240"/>
            <a:ext cx="35924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Rubik"/>
                <a:ea typeface="Rubik"/>
              </a:rPr>
              <a:t>Urszula Kondraciuk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Rubik"/>
                <a:ea typeface="Rubik"/>
              </a:rPr>
              <a:t>13 maja 2022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81040" y="1379160"/>
            <a:ext cx="6463800" cy="5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Czas na przerwę :)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01" name="Google Shape;170;p30" descr=""/>
          <p:cNvPicPr/>
          <p:nvPr/>
        </p:nvPicPr>
        <p:blipFill>
          <a:blip r:embed="rId1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pic>
        <p:nvPicPr>
          <p:cNvPr id="202" name="Google Shape;193;p32" descr=""/>
          <p:cNvPicPr/>
          <p:nvPr/>
        </p:nvPicPr>
        <p:blipFill>
          <a:blip r:embed="rId2"/>
          <a:stretch/>
        </p:blipFill>
        <p:spPr>
          <a:xfrm>
            <a:off x="4099680" y="890640"/>
            <a:ext cx="3475440" cy="3835080"/>
          </a:xfrm>
          <a:prstGeom prst="rect">
            <a:avLst/>
          </a:prstGeom>
          <a:ln w="0">
            <a:noFill/>
          </a:ln>
        </p:spPr>
      </p:pic>
      <p:sp>
        <p:nvSpPr>
          <p:cNvPr id="203" name="CustomShape 3"/>
          <p:cNvSpPr/>
          <p:nvPr/>
        </p:nvSpPr>
        <p:spPr>
          <a:xfrm>
            <a:off x="581040" y="2170080"/>
            <a:ext cx="3908160" cy="79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414999"/>
                </a:solidFill>
                <a:latin typeface="Rubik"/>
                <a:ea typeface="Rubik"/>
              </a:rPr>
              <a:t>Proszę nie zamykać karty!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414999"/>
                </a:solidFill>
                <a:latin typeface="Rubik"/>
                <a:ea typeface="Rubik"/>
              </a:rPr>
              <a:t>Zapraszam za chwilę </a:t>
            </a:r>
            <a:r>
              <a:rPr b="0" lang="pl-PL" sz="2000" spc="-1" strike="noStrike">
                <a:solidFill>
                  <a:srgbClr val="414999"/>
                </a:solidFill>
                <a:latin typeface="Wingdings"/>
                <a:ea typeface="Rubik"/>
              </a:rPr>
              <a:t>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Ubuntu"/>
                <a:ea typeface="Ubuntu"/>
              </a:rPr>
              <a:t> 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86200" y="423720"/>
            <a:ext cx="646380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Doświadczenie rozszerzonej rzeczywistości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06" name="Google Shape;170;p30" descr=""/>
          <p:cNvPicPr/>
          <p:nvPr/>
        </p:nvPicPr>
        <p:blipFill>
          <a:blip r:embed="rId1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888120" y="1756080"/>
            <a:ext cx="3908160" cy="79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pl-PL" sz="2000" spc="-1" strike="noStrike">
                <a:solidFill>
                  <a:srgbClr val="414999"/>
                </a:solidFill>
                <a:latin typeface="Rubik"/>
                <a:ea typeface="Rubik"/>
              </a:rPr>
              <a:t>Zeskanuj kod QR aplikacją Metaverse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Ubuntu"/>
                <a:ea typeface="Ubuntu"/>
              </a:rPr>
              <a:t> 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208" name="Obraz 5" descr=""/>
          <p:cNvPicPr/>
          <p:nvPr/>
        </p:nvPicPr>
        <p:blipFill>
          <a:blip r:embed="rId2"/>
          <a:stretch/>
        </p:blipFill>
        <p:spPr>
          <a:xfrm>
            <a:off x="2233080" y="2757960"/>
            <a:ext cx="1218240" cy="1218240"/>
          </a:xfrm>
          <a:prstGeom prst="rect">
            <a:avLst/>
          </a:prstGeom>
          <a:ln w="0">
            <a:noFill/>
          </a:ln>
        </p:spPr>
      </p:pic>
      <p:pic>
        <p:nvPicPr>
          <p:cNvPr id="209" name="Obraz 6" descr=""/>
          <p:cNvPicPr/>
          <p:nvPr/>
        </p:nvPicPr>
        <p:blipFill>
          <a:blip r:embed="rId3"/>
          <a:stretch/>
        </p:blipFill>
        <p:spPr>
          <a:xfrm>
            <a:off x="5612400" y="1528920"/>
            <a:ext cx="1590480" cy="3182040"/>
          </a:xfrm>
          <a:prstGeom prst="rect">
            <a:avLst/>
          </a:prstGeom>
          <a:ln w="0">
            <a:noFill/>
          </a:ln>
        </p:spPr>
      </p:pic>
      <p:sp>
        <p:nvSpPr>
          <p:cNvPr id="210" name="CustomShape 4"/>
          <p:cNvSpPr/>
          <p:nvPr/>
        </p:nvSpPr>
        <p:spPr>
          <a:xfrm>
            <a:off x="6181200" y="1594800"/>
            <a:ext cx="452520" cy="41580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86200" y="423720"/>
            <a:ext cx="646380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Doświadczenie rozszerzonej rzeczywistości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Google Shape;170;p30" descr=""/>
          <p:cNvPicPr/>
          <p:nvPr/>
        </p:nvPicPr>
        <p:blipFill>
          <a:blip r:embed="rId1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sp>
        <p:nvSpPr>
          <p:cNvPr id="214" name="CustomShape 3"/>
          <p:cNvSpPr/>
          <p:nvPr/>
        </p:nvSpPr>
        <p:spPr>
          <a:xfrm>
            <a:off x="934560" y="1802160"/>
            <a:ext cx="6035760" cy="24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14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Doświadczenia na platformie Metaverse: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pytania zamknięte/guziki przenoszenia do kolejnych scen/interakcji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pytania otwarte, tablice wpisów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panoramy 360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tablice multimediów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ankiety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obiekty wyświetlane w trybie AR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286200" y="423720"/>
            <a:ext cx="646380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Doświadczenie rozszerzonej rzeczywistości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17" name="Google Shape;170;p30" descr=""/>
          <p:cNvPicPr/>
          <p:nvPr/>
        </p:nvPicPr>
        <p:blipFill>
          <a:blip r:embed="rId1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sp>
        <p:nvSpPr>
          <p:cNvPr id="218" name="CustomShape 3"/>
          <p:cNvSpPr/>
          <p:nvPr/>
        </p:nvSpPr>
        <p:spPr>
          <a:xfrm>
            <a:off x="934560" y="1802160"/>
            <a:ext cx="6035760" cy="24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14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Tworzenie doświadczenia na platformie Metaverse: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wygląd panelu roboczego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Omówienie poszczególnych scen i wybranych bloków akcji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łączenie scen i bloków, ich edycja (interaktywne guziki, pytania otwarte, tablica „selfie”, panorama 360, ankieta)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Publikowanie i udostępnianie doświadczenia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publikowanie doświadczenia z uruchomianego przez lokalizację GPS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86200" y="423720"/>
            <a:ext cx="64638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Doświadczenie AR na platformie Metaverse - podsumowanie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21" name="Google Shape;170;p30" descr=""/>
          <p:cNvPicPr/>
          <p:nvPr/>
        </p:nvPicPr>
        <p:blipFill>
          <a:blip r:embed="rId1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pic>
        <p:nvPicPr>
          <p:cNvPr id="222" name="Google Shape;194;p32" descr=""/>
          <p:cNvPicPr/>
          <p:nvPr/>
        </p:nvPicPr>
        <p:blipFill>
          <a:blip r:embed="rId2"/>
          <a:stretch/>
        </p:blipFill>
        <p:spPr>
          <a:xfrm>
            <a:off x="5487480" y="1375920"/>
            <a:ext cx="3501360" cy="3501360"/>
          </a:xfrm>
          <a:prstGeom prst="rect">
            <a:avLst/>
          </a:prstGeom>
          <a:ln w="0">
            <a:noFill/>
          </a:ln>
        </p:spPr>
      </p:pic>
      <p:sp>
        <p:nvSpPr>
          <p:cNvPr id="223" name="CustomShape 3"/>
          <p:cNvSpPr/>
          <p:nvPr/>
        </p:nvSpPr>
        <p:spPr>
          <a:xfrm>
            <a:off x="1642320" y="2254680"/>
            <a:ext cx="37519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Rubik"/>
                <a:ea typeface="Rubik"/>
              </a:rPr>
              <a:t>www.menti.com      kod: </a:t>
            </a:r>
            <a:r>
              <a:rPr b="0" lang="pl-PL" sz="1600" spc="-1" strike="noStrike">
                <a:solidFill>
                  <a:srgbClr val="000000"/>
                </a:solidFill>
                <a:latin typeface="Rubik"/>
                <a:ea typeface="Rubik"/>
              </a:rPr>
              <a:t>7045 1179 </a:t>
            </a:r>
            <a:endParaRPr b="0" lang="pl-PL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10;p34" descr=""/>
          <p:cNvPicPr/>
          <p:nvPr/>
        </p:nvPicPr>
        <p:blipFill>
          <a:blip r:embed="rId1"/>
          <a:stretch/>
        </p:blipFill>
        <p:spPr>
          <a:xfrm>
            <a:off x="313560" y="176400"/>
            <a:ext cx="1571760" cy="1065960"/>
          </a:xfrm>
          <a:prstGeom prst="rect">
            <a:avLst/>
          </a:prstGeom>
          <a:ln w="0">
            <a:noFill/>
          </a:ln>
        </p:spPr>
      </p:pic>
      <p:pic>
        <p:nvPicPr>
          <p:cNvPr id="225" name="Google Shape;211;p34" descr=""/>
          <p:cNvPicPr/>
          <p:nvPr/>
        </p:nvPicPr>
        <p:blipFill>
          <a:blip r:embed="rId2"/>
          <a:stretch/>
        </p:blipFill>
        <p:spPr>
          <a:xfrm>
            <a:off x="1424520" y="4071600"/>
            <a:ext cx="6293880" cy="874800"/>
          </a:xfrm>
          <a:prstGeom prst="rect">
            <a:avLst/>
          </a:prstGeom>
          <a:ln w="0">
            <a:noFill/>
          </a:ln>
        </p:spPr>
      </p:pic>
      <p:pic>
        <p:nvPicPr>
          <p:cNvPr id="226" name="Google Shape;212;p34" descr=""/>
          <p:cNvPicPr/>
          <p:nvPr/>
        </p:nvPicPr>
        <p:blipFill>
          <a:blip r:embed="rId3"/>
          <a:stretch/>
        </p:blipFill>
        <p:spPr>
          <a:xfrm>
            <a:off x="8187480" y="168840"/>
            <a:ext cx="853200" cy="511560"/>
          </a:xfrm>
          <a:prstGeom prst="rect">
            <a:avLst/>
          </a:prstGeom>
          <a:ln w="0">
            <a:noFill/>
          </a:ln>
        </p:spPr>
      </p:pic>
      <p:pic>
        <p:nvPicPr>
          <p:cNvPr id="227" name="Google Shape;213;p34" descr=""/>
          <p:cNvPicPr/>
          <p:nvPr/>
        </p:nvPicPr>
        <p:blipFill>
          <a:blip r:embed="rId4"/>
          <a:stretch/>
        </p:blipFill>
        <p:spPr>
          <a:xfrm>
            <a:off x="7553520" y="176400"/>
            <a:ext cx="449280" cy="496080"/>
          </a:xfrm>
          <a:prstGeom prst="rect">
            <a:avLst/>
          </a:prstGeom>
          <a:ln w="0"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1521720" y="1897560"/>
            <a:ext cx="6099840" cy="3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pl-PL" sz="3600" spc="-1" strike="noStrike">
                <a:solidFill>
                  <a:srgbClr val="f18616"/>
                </a:solidFill>
                <a:latin typeface="Rubik"/>
                <a:ea typeface="Rubik"/>
              </a:rPr>
              <a:t>Dziękuję za uwagę!</a:t>
            </a:r>
            <a:endParaRPr b="0" lang="pl-PL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36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2458440" y="3315600"/>
            <a:ext cx="4226040" cy="55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Rubik"/>
                <a:ea typeface="Rubik"/>
              </a:rPr>
              <a:t>autorka: Urszula Kondraciuk, CC BY-SA 4.0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Rubik"/>
                <a:ea typeface="Rubik"/>
              </a:rPr>
              <a:t>e-mail: urszula.kondraciuk@swiatowid.elblag.pl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86200" y="423720"/>
            <a:ext cx="64638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2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32" name="Google Shape;170;p30" descr=""/>
          <p:cNvPicPr/>
          <p:nvPr/>
        </p:nvPicPr>
        <p:blipFill>
          <a:blip r:embed="rId1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sp>
        <p:nvSpPr>
          <p:cNvPr id="233" name="CustomShape 3"/>
          <p:cNvSpPr/>
          <p:nvPr/>
        </p:nvSpPr>
        <p:spPr>
          <a:xfrm>
            <a:off x="757080" y="1494360"/>
            <a:ext cx="6658560" cy="14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100" spc="-1" strike="noStrike">
                <a:solidFill>
                  <a:srgbClr val="000000"/>
                </a:solidFill>
                <a:latin typeface="Arial"/>
                <a:ea typeface="Arial"/>
              </a:rPr>
              <a:t>Prezentacja przygotowana na podstawie materiałów z kursu online „Społed w bibliotece” prowadzonego przez Fundację Centrum Ikonki rodzajów licencji – źródło: </a:t>
            </a:r>
            <a:r>
              <a:rPr b="1" lang="pl-PL" sz="11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Creative Commons Polska</a:t>
            </a:r>
            <a:endParaRPr b="0" lang="pl-PL" sz="11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100" spc="-1" strike="noStrike">
                <a:solidFill>
                  <a:srgbClr val="000000"/>
                </a:solidFill>
                <a:latin typeface="Arial"/>
                <a:ea typeface="Arial"/>
              </a:rPr>
              <a:t>Logo projektu „Spółdzielnia Otwartej Edukacji w bibliotece”, logo Fundacji Centrum Cyfrowe, Centrum Edukacji Obywatelskiej, Unii Europejskiej i Rzeczypospolitej Polskiej – źródło: Fundacja Centrum Cyfrowe</a:t>
            </a:r>
            <a:endParaRPr b="0" lang="pl-PL" sz="11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100" spc="-1" strike="noStrike">
                <a:solidFill>
                  <a:srgbClr val="000000"/>
                </a:solidFill>
                <a:latin typeface="Arial"/>
                <a:ea typeface="Arial"/>
              </a:rPr>
              <a:t>Zdjęcia z Wikimedia Commons: </a:t>
            </a:r>
            <a:r>
              <a:rPr b="0" lang="pl-PL" sz="11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3"/>
              </a:rPr>
              <a:t>„</a:t>
            </a:r>
            <a:r>
              <a:rPr b="0" lang="pl-PL" sz="11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4"/>
              </a:rPr>
              <a:t>Mona Lisa</a:t>
            </a:r>
            <a:r>
              <a:rPr b="0" lang="pl-PL" sz="11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5"/>
              </a:rPr>
              <a:t>”</a:t>
            </a:r>
            <a:r>
              <a:rPr b="0" lang="pl-PL" sz="11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pl-PL" sz="11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6"/>
              </a:rPr>
              <a:t>Piramida Luwru nocą by Antony118</a:t>
            </a:r>
            <a:endParaRPr b="0" lang="pl-PL" sz="11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100" spc="-1" strike="noStrike">
                <a:solidFill>
                  <a:srgbClr val="000000"/>
                </a:solidFill>
                <a:latin typeface="Arial"/>
                <a:ea typeface="Arial"/>
              </a:rPr>
              <a:t>Rysunki, autor: rzeczyobrazkowe, źródło: Fundacja Centrum Cyfrowe</a:t>
            </a:r>
            <a:endParaRPr b="0" lang="pl-PL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9" descr=""/>
          <p:cNvPicPr/>
          <p:nvPr/>
        </p:nvPicPr>
        <p:blipFill>
          <a:blip r:embed="rId1"/>
          <a:stretch/>
        </p:blipFill>
        <p:spPr>
          <a:xfrm>
            <a:off x="6282000" y="0"/>
            <a:ext cx="2860920" cy="5139720"/>
          </a:xfrm>
          <a:prstGeom prst="rect">
            <a:avLst/>
          </a:prstGeom>
          <a:ln w="0"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157320" y="1128960"/>
            <a:ext cx="3481200" cy="230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22752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pl-PL" sz="1200" spc="-1" strike="noStrike">
                <a:solidFill>
                  <a:srgbClr val="000000"/>
                </a:solidFill>
                <a:latin typeface="Calibri"/>
                <a:ea typeface="Calibri"/>
              </a:rPr>
              <a:t>specjalista ds. digitalizacji i upowszechniania dziedzictwa kulturowego w Regionalnej Pracowni Digitalizacji w Centrum Spotkań Europejskich „Światowid” w Elblągu. Absolwentka kierunku ochrona dóbr kultury na Uniwersytecie Mikołaja Kopernika w Toruniu oraz International Heritage Visualisation w Glasgow School of Art. Pasjonatka wykorzystywania nowoczesnych technologii do prezentacji dziedzictwa kulturowego oraz twórczego wykorzystywania efektów jego digitalizacji. 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601560" y="459720"/>
            <a:ext cx="6463800" cy="5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Urszula Kondraciuk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63" name="Google Shape;163;p29" descr=""/>
          <p:cNvPicPr/>
          <p:nvPr/>
        </p:nvPicPr>
        <p:blipFill>
          <a:blip r:embed="rId2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pic>
        <p:nvPicPr>
          <p:cNvPr id="164" name="Obraz 2" descr=""/>
          <p:cNvPicPr/>
          <p:nvPr/>
        </p:nvPicPr>
        <p:blipFill>
          <a:blip r:embed="rId3"/>
          <a:stretch/>
        </p:blipFill>
        <p:spPr>
          <a:xfrm>
            <a:off x="4052520" y="1266480"/>
            <a:ext cx="2606760" cy="260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Obraz 1" descr=""/>
          <p:cNvPicPr/>
          <p:nvPr/>
        </p:nvPicPr>
        <p:blipFill>
          <a:blip r:embed="rId1"/>
          <a:stretch/>
        </p:blipFill>
        <p:spPr>
          <a:xfrm>
            <a:off x="785880" y="988560"/>
            <a:ext cx="2522880" cy="2522880"/>
          </a:xfrm>
          <a:prstGeom prst="rect">
            <a:avLst/>
          </a:prstGeom>
          <a:ln w="0"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4069440" y="1404360"/>
            <a:ext cx="4316040" cy="20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pl-PL" sz="1100" spc="-1" strike="noStrike">
                <a:solidFill>
                  <a:srgbClr val="000000"/>
                </a:solidFill>
                <a:latin typeface="Arial"/>
                <a:ea typeface="Arial"/>
              </a:rPr>
              <a:t>Projekt Spółdzielnia Otwartej Edukacji w bibliotece </a:t>
            </a:r>
            <a:r>
              <a:rPr b="0" lang="pl-PL" sz="1100" spc="-1" strike="noStrike">
                <a:solidFill>
                  <a:srgbClr val="000000"/>
                </a:solidFill>
                <a:latin typeface="Arial"/>
                <a:ea typeface="Arial"/>
              </a:rPr>
              <a:t>organizowany jest przez Fundację Centrum Cyfrowe i Centrum Edukacji Obywatelskiej. Głównym celem projektu jest zwiększanie wiedzy na temat Otwartych Zasobów Edukacyjnych wśród osób dorosłych (w wieku od 18-64 lat) poprzez organizację warsztatów prowadzonych przez zrekrutowanych w projekcie trenerów – głównie pracowników bibliotek i instytucji kultury. Warsztaty są współfinansowane ze środków Unii Europejskiej z Europejskiego Funduszu Rozwoju Regionalnego w ramach działań szkoleniowych na rzecz rozwoju kompetencji cyfrowych Programu Operacyjnego Polska Cyfrowa na lata 2014-2020. </a:t>
            </a:r>
            <a:br/>
            <a:r>
              <a:rPr b="0" lang="pl-PL" sz="1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l-PL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42240" y="1221480"/>
            <a:ext cx="4685400" cy="4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414999"/>
                </a:solidFill>
                <a:latin typeface="Rubik"/>
                <a:ea typeface="Rubik"/>
              </a:rPr>
              <a:t>1. Zwiedzanie wirtualnej wystawy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Ubuntu"/>
                <a:ea typeface="Ubuntu"/>
              </a:rPr>
              <a:t> 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169" name="Google Shape;153;p28" descr=""/>
          <p:cNvPicPr/>
          <p:nvPr/>
        </p:nvPicPr>
        <p:blipFill>
          <a:blip r:embed="rId1"/>
          <a:stretch/>
        </p:blipFill>
        <p:spPr>
          <a:xfrm>
            <a:off x="5672520" y="1942920"/>
            <a:ext cx="2916000" cy="2916000"/>
          </a:xfrm>
          <a:prstGeom prst="rect">
            <a:avLst/>
          </a:prstGeom>
          <a:ln w="0"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286200" y="423720"/>
            <a:ext cx="6463800" cy="5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Agenda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71" name="Google Shape;155;p28" descr=""/>
          <p:cNvPicPr/>
          <p:nvPr/>
        </p:nvPicPr>
        <p:blipFill>
          <a:blip r:embed="rId2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642240" y="1599120"/>
            <a:ext cx="4469400" cy="4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414999"/>
                </a:solidFill>
                <a:latin typeface="Rubik"/>
                <a:ea typeface="Rubik"/>
              </a:rPr>
              <a:t>2. Tworzenie wirtualnej wystawy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Ubuntu"/>
                <a:ea typeface="Ubuntu"/>
              </a:rPr>
              <a:t> 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642240" y="1981440"/>
            <a:ext cx="3908160" cy="4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414999"/>
                </a:solidFill>
                <a:latin typeface="Rubik"/>
                <a:ea typeface="Rubik"/>
              </a:rPr>
              <a:t>3. Przerwa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644400" y="2318040"/>
            <a:ext cx="4103640" cy="4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414999"/>
                </a:solidFill>
                <a:latin typeface="Rubik"/>
                <a:ea typeface="Rubik"/>
              </a:rPr>
              <a:t>4. AR dodany do wystawy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642240" y="2703600"/>
            <a:ext cx="4103640" cy="41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414999"/>
                </a:solidFill>
                <a:latin typeface="Rubik"/>
                <a:ea typeface="Rubik"/>
              </a:rPr>
              <a:t>5. Dodawanie AR do wystawy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581040" y="1379160"/>
            <a:ext cx="6463800" cy="5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Poznajmy się :)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Google Shape;170;p30" descr=""/>
          <p:cNvPicPr/>
          <p:nvPr/>
        </p:nvPicPr>
        <p:blipFill>
          <a:blip r:embed="rId1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pic>
        <p:nvPicPr>
          <p:cNvPr id="179" name="Google Shape;193;p32" descr=""/>
          <p:cNvPicPr/>
          <p:nvPr/>
        </p:nvPicPr>
        <p:blipFill>
          <a:blip r:embed="rId2"/>
          <a:stretch/>
        </p:blipFill>
        <p:spPr>
          <a:xfrm>
            <a:off x="4099680" y="890640"/>
            <a:ext cx="3475440" cy="3835080"/>
          </a:xfrm>
          <a:prstGeom prst="rect">
            <a:avLst/>
          </a:prstGeom>
          <a:ln w="0">
            <a:noFill/>
          </a:ln>
        </p:spPr>
      </p:pic>
      <p:sp>
        <p:nvSpPr>
          <p:cNvPr id="180" name="CustomShape 3"/>
          <p:cNvSpPr/>
          <p:nvPr/>
        </p:nvSpPr>
        <p:spPr>
          <a:xfrm>
            <a:off x="581040" y="2170080"/>
            <a:ext cx="3908160" cy="4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414999"/>
                </a:solidFill>
                <a:latin typeface="Rubik"/>
                <a:ea typeface="Rubik"/>
              </a:rPr>
              <a:t>Zapraszam na Padlet!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Ubuntu"/>
                <a:ea typeface="Ubuntu"/>
              </a:rPr>
              <a:t> 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86200" y="423720"/>
            <a:ext cx="646380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Zwiedzanie wirtualnej wystawy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83" name="Google Shape;170;p30" descr=""/>
          <p:cNvPicPr/>
          <p:nvPr/>
        </p:nvPicPr>
        <p:blipFill>
          <a:blip r:embed="rId1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sp>
        <p:nvSpPr>
          <p:cNvPr id="184" name="CustomShape 3"/>
          <p:cNvSpPr/>
          <p:nvPr/>
        </p:nvSpPr>
        <p:spPr>
          <a:xfrm>
            <a:off x="757440" y="1440360"/>
            <a:ext cx="605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pl-PL" sz="18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„… jak dobrze być po kartach przeszłości – wędrowcem!” Wspomnienie o Hieronimie Łopacińskim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986040" y="2538360"/>
            <a:ext cx="55951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Wystawa przygotowana w związku ze 115. rocznicą śmierci Patrona Wojewódzkiej Biblioteki Publicznej w Lublinie 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86200" y="423720"/>
            <a:ext cx="646380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Zwiedzanie wirtualnej wystawy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88" name="Google Shape;170;p30" descr=""/>
          <p:cNvPicPr/>
          <p:nvPr/>
        </p:nvPicPr>
        <p:blipFill>
          <a:blip r:embed="rId1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sp>
        <p:nvSpPr>
          <p:cNvPr id="189" name="CustomShape 3"/>
          <p:cNvSpPr/>
          <p:nvPr/>
        </p:nvSpPr>
        <p:spPr>
          <a:xfrm>
            <a:off x="934560" y="1802160"/>
            <a:ext cx="5595120" cy="20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14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Zwiedzanie wirtualnej wystawy na platformie Artsteps: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podstawy poruszania się (za pomocą kursora i klawiatury)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odtwarzanie wirtualnych „eksponatów”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poruszanie się po zaplanowanej trasie – oprowadzanie z kuratorem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czat i awatary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tryb pełnoekranowy i VR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Opcje dostępne dla zalogowanych użytkowników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Komentowanie, udostępnianie wystawy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86200" y="423720"/>
            <a:ext cx="646380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Tworzenie wirtualnej wystawy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92" name="Google Shape;170;p30" descr=""/>
          <p:cNvPicPr/>
          <p:nvPr/>
        </p:nvPicPr>
        <p:blipFill>
          <a:blip r:embed="rId1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sp>
        <p:nvSpPr>
          <p:cNvPr id="193" name="CustomShape 3"/>
          <p:cNvSpPr/>
          <p:nvPr/>
        </p:nvSpPr>
        <p:spPr>
          <a:xfrm>
            <a:off x="934560" y="1802160"/>
            <a:ext cx="5595120" cy="17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14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Tworzenie wirtualnej wystawy na platformie Artsteps: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różne tryby poruszania się po obszarze roboczym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tworzenie przestrzeni wystawienniczej (ściany, drzwi, dodawanie tekstur, kolorów, kontrola oświetlenia ściany)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ustawianie punktu startu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dodawanie multimediów (obraz, video, modele 3D, tekst)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tworzenie ścieżki oprowadzania</a:t>
            </a:r>
            <a:endParaRPr b="0" lang="pl-PL" sz="1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Arial"/>
              </a:rPr>
              <a:t>publikacja wystawy (okładka, opis)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86200" y="423720"/>
            <a:ext cx="64638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Rubik"/>
                <a:ea typeface="Rubik"/>
              </a:rPr>
              <a:t>Wirtualna wystawa na platformie Artsteps- podsumowanie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7890120" y="4781520"/>
            <a:ext cx="409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6600">
            <a:solidFill>
              <a:srgbClr val="414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Google Shape;170;p30" descr=""/>
          <p:cNvPicPr/>
          <p:nvPr/>
        </p:nvPicPr>
        <p:blipFill>
          <a:blip r:embed="rId1"/>
          <a:stretch/>
        </p:blipFill>
        <p:spPr>
          <a:xfrm>
            <a:off x="7417080" y="212400"/>
            <a:ext cx="1571760" cy="1065960"/>
          </a:xfrm>
          <a:prstGeom prst="rect">
            <a:avLst/>
          </a:prstGeom>
          <a:ln w="0">
            <a:noFill/>
          </a:ln>
        </p:spPr>
      </p:pic>
      <p:sp>
        <p:nvSpPr>
          <p:cNvPr id="197" name="CustomShape 3"/>
          <p:cNvSpPr/>
          <p:nvPr/>
        </p:nvSpPr>
        <p:spPr>
          <a:xfrm>
            <a:off x="1642320" y="2254680"/>
            <a:ext cx="37519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Rubik"/>
                <a:ea typeface="Rubik"/>
              </a:rPr>
              <a:t>www.menti.com      kod: </a:t>
            </a:r>
            <a:r>
              <a:rPr b="0" lang="pl-PL" sz="1600" spc="-1" strike="noStrike">
                <a:solidFill>
                  <a:srgbClr val="000000"/>
                </a:solidFill>
                <a:latin typeface="Rubik"/>
                <a:ea typeface="Rubik"/>
              </a:rPr>
              <a:t>7045 1179 </a:t>
            </a:r>
            <a:endParaRPr b="0" lang="pl-PL" sz="1600" spc="-1" strike="noStrike">
              <a:latin typeface="Arial"/>
            </a:endParaRPr>
          </a:p>
        </p:txBody>
      </p:sp>
      <p:pic>
        <p:nvPicPr>
          <p:cNvPr id="198" name="Google Shape;194;p32" descr=""/>
          <p:cNvPicPr/>
          <p:nvPr/>
        </p:nvPicPr>
        <p:blipFill>
          <a:blip r:embed="rId2"/>
          <a:stretch/>
        </p:blipFill>
        <p:spPr>
          <a:xfrm>
            <a:off x="5487480" y="1375920"/>
            <a:ext cx="3501360" cy="350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</TotalTime>
  <Application>LibreOffice/7.1.3.2$Windows_X86_64 LibreOffice_project/47f78053abe362b9384784d31a6e56f8511eb1c1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description/>
  <dc:language>pl-PL</dc:language>
  <cp:lastModifiedBy/>
  <dcterms:modified xsi:type="dcterms:W3CDTF">2022-05-12T20:58:27Z</dcterms:modified>
  <cp:revision>138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16</vt:i4>
  </property>
  <property fmtid="{D5CDD505-2E9C-101B-9397-08002B2CF9AE}" pid="7" name="PresentationFormat">
    <vt:lpwstr>Pokaz na ekranie (16:9)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16</vt:i4>
  </property>
</Properties>
</file>